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322" r:id="rId2"/>
    <p:sldId id="327" r:id="rId3"/>
    <p:sldId id="328" r:id="rId4"/>
  </p:sldIdLst>
  <p:sldSz cx="9144000" cy="6858000" type="screen4x3"/>
  <p:notesSz cx="6858000" cy="9144000"/>
  <p:defaultTextStyle>
    <a:defPPr>
      <a:defRPr lang="nl-N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Tom" initials="T" lastIdx="1" clrIdx="0"/>
  <p:cmAuthor id="1" name="T.H. Nijbroek" initials="N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66"/>
    <a:srgbClr val="D60093"/>
    <a:srgbClr val="0099FF"/>
    <a:srgbClr val="00FF00"/>
    <a:srgbClr val="00FFFF"/>
    <a:srgbClr val="008000"/>
    <a:srgbClr val="CC99FF"/>
    <a:srgbClr val="DEBDFF"/>
    <a:srgbClr val="9966FF"/>
    <a:srgbClr val="66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Geen stijl, gee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70" autoAdjust="0"/>
    <p:restoredTop sz="82153" autoAdjust="0"/>
  </p:normalViewPr>
  <p:slideViewPr>
    <p:cSldViewPr snapToObjects="1">
      <p:cViewPr>
        <p:scale>
          <a:sx n="75" d="100"/>
          <a:sy n="75" d="100"/>
        </p:scale>
        <p:origin x="30" y="-360"/>
      </p:cViewPr>
      <p:guideLst>
        <p:guide orient="horz" pos="2160"/>
        <p:guide pos="1202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noProof="0" smtClean="0"/>
              <a:t>Klik om de opmaakprofielen van de modeltekst te bewerken</a:t>
            </a:r>
          </a:p>
          <a:p>
            <a:pPr lvl="1"/>
            <a:r>
              <a:rPr lang="nl-NL" noProof="0" smtClean="0"/>
              <a:t>Tweede niveau</a:t>
            </a:r>
          </a:p>
          <a:p>
            <a:pPr lvl="2"/>
            <a:r>
              <a:rPr lang="nl-NL" noProof="0" smtClean="0"/>
              <a:t>Derde niveau</a:t>
            </a:r>
          </a:p>
          <a:p>
            <a:pPr lvl="3"/>
            <a:r>
              <a:rPr lang="nl-NL" noProof="0" smtClean="0"/>
              <a:t>Vierde niveau</a:t>
            </a:r>
          </a:p>
          <a:p>
            <a:pPr lvl="4"/>
            <a:r>
              <a:rPr lang="nl-NL" noProof="0" smtClean="0"/>
              <a:t>Vijfde niveau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67595DC7-3F28-4B14-A17E-4C9311BF1596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9700037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710566C7-8CDC-47FA-BE1E-65423A37F256}" type="slidenum">
              <a:rPr lang="nl-NL" smtClean="0"/>
              <a:pPr eaLnBrk="1" hangingPunct="1"/>
              <a:t>1</a:t>
            </a:fld>
            <a:endParaRPr lang="nl-NL" smtClean="0"/>
          </a:p>
        </p:txBody>
      </p:sp>
      <p:sp>
        <p:nvSpPr>
          <p:cNvPr id="5123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8B01C9BF-7A4D-4F29-A0EA-5BF064311FBC}" type="slidenum">
              <a:rPr lang="nl-NL" sz="1200">
                <a:ea typeface="MS PGothic" pitchFamily="34" charset="-128"/>
              </a:rPr>
              <a:pPr algn="r" eaLnBrk="1" hangingPunct="1"/>
              <a:t>1</a:t>
            </a:fld>
            <a:endParaRPr lang="nl-NL" sz="1200">
              <a:ea typeface="MS PGothic" pitchFamily="34" charset="-128"/>
            </a:endParaRPr>
          </a:p>
        </p:txBody>
      </p:sp>
      <p:sp>
        <p:nvSpPr>
          <p:cNvPr id="5124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5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dirty="0" smtClean="0">
              <a:latin typeface="Arial" pitchFamily="34" charset="0"/>
            </a:endParaRPr>
          </a:p>
        </p:txBody>
      </p:sp>
      <p:sp>
        <p:nvSpPr>
          <p:cNvPr id="5126" name="Tijdelijke aanduiding voor dianumm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2738ADDE-9C6C-4A0D-A84C-DB912C0EEC06}" type="slidenum">
              <a:rPr lang="nl-NL" sz="1200" b="1">
                <a:ea typeface="MS PGothic" pitchFamily="34" charset="-128"/>
              </a:rPr>
              <a:pPr algn="r" eaLnBrk="1" hangingPunct="1"/>
              <a:t>1</a:t>
            </a:fld>
            <a:endParaRPr lang="nl-NL" sz="1200" b="1">
              <a:ea typeface="MS PGothic" pitchFamily="34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7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nl-NL" dirty="0" smtClean="0">
              <a:latin typeface="Arial" pitchFamily="34" charset="0"/>
            </a:endParaRPr>
          </a:p>
        </p:txBody>
      </p:sp>
      <p:sp>
        <p:nvSpPr>
          <p:cNvPr id="6148" name="Tijdelijke aanduiding voor dianumm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D011CACC-8ECB-475C-93FD-47445FD30D35}" type="slidenum">
              <a:rPr lang="nl-NL" smtClean="0"/>
              <a:pPr eaLnBrk="1" hangingPunct="1"/>
              <a:t>2</a:t>
            </a:fld>
            <a:endParaRPr lang="nl-NL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baseline="0" dirty="0" smtClean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7595DC7-3F28-4B14-A17E-4C9311BF1596}" type="slidenum">
              <a:rPr lang="nl-NL" smtClean="0"/>
              <a:pPr>
                <a:defRPr/>
              </a:pPr>
              <a:t>3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870940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912C65-7722-4A8C-A5CC-10F4CEEC6D2B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23880122"/>
      </p:ext>
    </p:extLst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nl-NL" noProof="0" smtClean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090102-B343-4C86-A674-05614566CC5D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82874875"/>
      </p:ext>
    </p:extLst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22ADC7-7322-4D80-81BA-11C5CC3B95AC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46112139"/>
      </p:ext>
    </p:extLst>
  </p:cSld>
  <p:clrMapOvr>
    <a:masterClrMapping/>
  </p:clrMapOvr>
  <p:transition spd="slow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E36EF7-BA07-4578-B274-6555CCD735DE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50877314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0BA6D8-ACC9-4ACD-8091-14EFCD67E68D}" type="slidenum">
              <a:rPr lang="nl-NL" smtClean="0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82895099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0E4955-A0C5-4819-AE89-1A54D0038146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96098484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69A805-A37B-43FE-AC1E-1EE90B4F70B0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35072980"/>
      </p:ext>
    </p:extLst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CAC07B-20F8-4AE5-B1FF-AD7A1E0601AD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57689599"/>
      </p:ext>
    </p:extLst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A42694-5EEE-4602-9D8B-5CC57A7B5860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785750"/>
      </p:ext>
    </p:extLst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01A75D-B980-4646-A087-8E0A5ACA2954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70021988"/>
      </p:ext>
    </p:extLst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8D6954-F7EF-407E-B5F9-1403C34F9010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07550215"/>
      </p:ext>
    </p:extLst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B413D2-F27A-445D-BB24-94F15CF31AD7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85998861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smtClean="0"/>
              <a:t>Klik om het opmaakprofiel te bewerken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smtClean="0"/>
              <a:t>Klik om de opmaakprofielen van de modeltekst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980BA6D8-ACC9-4ACD-8091-14EFCD67E68D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ransition spd="slow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/>
          <p:cNvSpPr>
            <a:spLocks noChangeArrowheads="1"/>
          </p:cNvSpPr>
          <p:nvPr/>
        </p:nvSpPr>
        <p:spPr bwMode="auto">
          <a:xfrm>
            <a:off x="2411760" y="3954461"/>
            <a:ext cx="3528392" cy="13467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/>
          <a:p>
            <a:pPr defTabSz="906463" eaLnBrk="0" hangingPunct="0">
              <a:lnSpc>
                <a:spcPct val="110000"/>
              </a:lnSpc>
            </a:pPr>
            <a:r>
              <a:rPr lang="nl-NL" sz="2400" b="1" dirty="0">
                <a:latin typeface="Arial Black" pitchFamily="34" charset="0"/>
              </a:rPr>
              <a:t>2</a:t>
            </a:r>
            <a:r>
              <a:rPr lang="nl-NL" sz="2400" b="1" dirty="0" smtClean="0">
                <a:latin typeface="Arial Black" pitchFamily="34" charset="0"/>
              </a:rPr>
              <a:t> VMBO-T/HAVO deel 1</a:t>
            </a:r>
          </a:p>
          <a:p>
            <a:pPr defTabSz="906463" eaLnBrk="0" hangingPunct="0">
              <a:lnSpc>
                <a:spcPct val="110000"/>
              </a:lnSpc>
            </a:pPr>
            <a:r>
              <a:rPr lang="nl-NL" sz="2400" b="1" dirty="0">
                <a:latin typeface="Arial Black" pitchFamily="34" charset="0"/>
              </a:rPr>
              <a:t>2</a:t>
            </a:r>
            <a:r>
              <a:rPr lang="nl-NL" sz="2400" b="1" dirty="0" smtClean="0">
                <a:latin typeface="Arial Black" pitchFamily="34" charset="0"/>
              </a:rPr>
              <a:t>.2 </a:t>
            </a:r>
            <a:r>
              <a:rPr lang="nl-NL" sz="2400" dirty="0" smtClean="0">
                <a:latin typeface="+mn-lt"/>
              </a:rPr>
              <a:t>Haakjes wegwerken</a:t>
            </a:r>
          </a:p>
          <a:p>
            <a:pPr defTabSz="906463" eaLnBrk="0" hangingPunct="0">
              <a:lnSpc>
                <a:spcPct val="110000"/>
              </a:lnSpc>
            </a:pPr>
            <a:r>
              <a:rPr lang="en-US" sz="2400" b="1" dirty="0">
                <a:solidFill>
                  <a:srgbClr val="D60093"/>
                </a:solidFill>
                <a:latin typeface="+mn-lt"/>
              </a:rPr>
              <a:t>De regel </a:t>
            </a:r>
            <a:r>
              <a:rPr lang="en-US" sz="2400" b="1" i="1" dirty="0">
                <a:solidFill>
                  <a:srgbClr val="D60093"/>
                </a:solidFill>
                <a:latin typeface="+mn-lt"/>
              </a:rPr>
              <a:t>a</a:t>
            </a:r>
            <a:r>
              <a:rPr lang="en-US" sz="2400" b="1" dirty="0">
                <a:solidFill>
                  <a:srgbClr val="D60093"/>
                </a:solidFill>
                <a:latin typeface="+mn-lt"/>
              </a:rPr>
              <a:t>(</a:t>
            </a:r>
            <a:r>
              <a:rPr lang="en-US" sz="2400" b="1" i="1" dirty="0">
                <a:solidFill>
                  <a:srgbClr val="D60093"/>
                </a:solidFill>
                <a:latin typeface="+mn-lt"/>
              </a:rPr>
              <a:t>b</a:t>
            </a:r>
            <a:r>
              <a:rPr lang="en-US" sz="2400" b="1" dirty="0">
                <a:solidFill>
                  <a:srgbClr val="D60093"/>
                </a:solidFill>
                <a:latin typeface="+mn-lt"/>
              </a:rPr>
              <a:t> + </a:t>
            </a:r>
            <a:r>
              <a:rPr lang="en-US" sz="2400" b="1" i="1" dirty="0">
                <a:solidFill>
                  <a:srgbClr val="D60093"/>
                </a:solidFill>
                <a:latin typeface="+mn-lt"/>
              </a:rPr>
              <a:t>c</a:t>
            </a:r>
            <a:r>
              <a:rPr lang="en-US" sz="2400" b="1" dirty="0">
                <a:solidFill>
                  <a:srgbClr val="D60093"/>
                </a:solidFill>
                <a:latin typeface="+mn-lt"/>
              </a:rPr>
              <a:t>) =</a:t>
            </a:r>
            <a:r>
              <a:rPr lang="en-US" sz="2400" b="1" i="1" dirty="0">
                <a:solidFill>
                  <a:srgbClr val="D60093"/>
                </a:solidFill>
                <a:latin typeface="+mn-lt"/>
              </a:rPr>
              <a:t> </a:t>
            </a:r>
            <a:r>
              <a:rPr lang="en-US" sz="2400" b="1" i="1" dirty="0" err="1">
                <a:solidFill>
                  <a:srgbClr val="D60093"/>
                </a:solidFill>
                <a:latin typeface="+mn-lt"/>
              </a:rPr>
              <a:t>ab</a:t>
            </a:r>
            <a:r>
              <a:rPr lang="en-US" sz="2400" b="1" i="1" dirty="0">
                <a:solidFill>
                  <a:srgbClr val="D60093"/>
                </a:solidFill>
                <a:latin typeface="+mn-lt"/>
              </a:rPr>
              <a:t> </a:t>
            </a:r>
            <a:r>
              <a:rPr lang="en-US" sz="2400" b="1" dirty="0">
                <a:solidFill>
                  <a:srgbClr val="D60093"/>
                </a:solidFill>
                <a:latin typeface="+mn-lt"/>
              </a:rPr>
              <a:t>+  </a:t>
            </a:r>
            <a:r>
              <a:rPr lang="en-US" sz="2400" b="1" i="1" dirty="0">
                <a:solidFill>
                  <a:srgbClr val="D60093"/>
                </a:solidFill>
                <a:latin typeface="+mn-lt"/>
              </a:rPr>
              <a:t>ac</a:t>
            </a:r>
          </a:p>
          <a:p>
            <a:pPr defTabSz="906463" eaLnBrk="0" hangingPunct="0">
              <a:lnSpc>
                <a:spcPct val="110000"/>
              </a:lnSpc>
            </a:pPr>
            <a:endParaRPr lang="nl-NL" sz="2400" dirty="0"/>
          </a:p>
        </p:txBody>
      </p:sp>
      <p:sp>
        <p:nvSpPr>
          <p:cNvPr id="3" name="Rectangle 24"/>
          <p:cNvSpPr/>
          <p:nvPr/>
        </p:nvSpPr>
        <p:spPr>
          <a:xfrm>
            <a:off x="6402286" y="4412390"/>
            <a:ext cx="978025" cy="430887"/>
          </a:xfrm>
          <a:prstGeom prst="rect">
            <a:avLst/>
          </a:prstGeom>
          <a:ln>
            <a:solidFill>
              <a:srgbClr val="D60093"/>
            </a:solidFill>
          </a:ln>
        </p:spPr>
        <p:txBody>
          <a:bodyPr wrap="none">
            <a:spAutoFit/>
          </a:bodyPr>
          <a:lstStyle/>
          <a:p>
            <a:r>
              <a:rPr lang="nl-NL" sz="2200" b="1" dirty="0" smtClean="0">
                <a:solidFill>
                  <a:srgbClr val="D60093"/>
                </a:solidFill>
                <a:latin typeface="Eurostile"/>
              </a:rPr>
              <a:t>HAVO</a:t>
            </a:r>
            <a:endParaRPr lang="nl-NL" sz="2200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kstvak 739"/>
          <p:cNvSpPr txBox="1">
            <a:spLocks noChangeArrowheads="1"/>
          </p:cNvSpPr>
          <p:nvPr/>
        </p:nvSpPr>
        <p:spPr bwMode="auto">
          <a:xfrm>
            <a:off x="378768" y="95250"/>
            <a:ext cx="757378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nl-NL" sz="3200" b="1" dirty="0" smtClean="0">
                <a:latin typeface="Eurostile"/>
              </a:rPr>
              <a:t>De regel </a:t>
            </a:r>
            <a:r>
              <a:rPr lang="nl-NL" sz="3200" b="1" i="1" dirty="0" smtClean="0">
                <a:latin typeface="Eurostile"/>
              </a:rPr>
              <a:t>a</a:t>
            </a:r>
            <a:r>
              <a:rPr lang="nl-NL" sz="3200" b="1" dirty="0" smtClean="0">
                <a:latin typeface="Eurostile"/>
              </a:rPr>
              <a:t>(</a:t>
            </a:r>
            <a:r>
              <a:rPr lang="nl-NL" sz="3200" b="1" i="1" dirty="0" smtClean="0">
                <a:latin typeface="Eurostile"/>
              </a:rPr>
              <a:t>b + c</a:t>
            </a:r>
            <a:r>
              <a:rPr lang="nl-NL" sz="3200" b="1" dirty="0" smtClean="0">
                <a:latin typeface="Eurostile"/>
              </a:rPr>
              <a:t>) = </a:t>
            </a:r>
            <a:r>
              <a:rPr lang="nl-NL" sz="3200" b="1" i="1" dirty="0" smtClean="0">
                <a:latin typeface="Eurostile"/>
              </a:rPr>
              <a:t>ab </a:t>
            </a:r>
            <a:r>
              <a:rPr lang="nl-NL" sz="3200" b="1" dirty="0" smtClean="0">
                <a:latin typeface="Eurostile"/>
              </a:rPr>
              <a:t>+ </a:t>
            </a:r>
            <a:r>
              <a:rPr lang="nl-NL" sz="3200" b="1" i="1" dirty="0" smtClean="0">
                <a:latin typeface="Eurostile"/>
              </a:rPr>
              <a:t> ac</a:t>
            </a:r>
            <a:endParaRPr lang="nl-NL" sz="3200" b="1" dirty="0">
              <a:latin typeface="Eurostile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449642" y="156804"/>
            <a:ext cx="1205779" cy="769441"/>
          </a:xfrm>
          <a:prstGeom prst="rect">
            <a:avLst/>
          </a:prstGeom>
          <a:ln>
            <a:solidFill>
              <a:srgbClr val="D60093"/>
            </a:solidFill>
          </a:ln>
        </p:spPr>
        <p:txBody>
          <a:bodyPr wrap="none">
            <a:spAutoFit/>
          </a:bodyPr>
          <a:lstStyle/>
          <a:p>
            <a:r>
              <a:rPr lang="nl-NL" sz="2200" b="1" dirty="0" smtClean="0">
                <a:solidFill>
                  <a:srgbClr val="D60093"/>
                </a:solidFill>
                <a:latin typeface="Eurostile"/>
              </a:rPr>
              <a:t>Theorie</a:t>
            </a:r>
          </a:p>
          <a:p>
            <a:r>
              <a:rPr lang="nl-NL" sz="2200" b="1" dirty="0" smtClean="0">
                <a:solidFill>
                  <a:srgbClr val="D60093"/>
                </a:solidFill>
                <a:latin typeface="Eurostile"/>
              </a:rPr>
              <a:t>HAVO</a:t>
            </a:r>
            <a:endParaRPr lang="nl-NL" sz="2200" dirty="0"/>
          </a:p>
        </p:txBody>
      </p:sp>
      <p:sp>
        <p:nvSpPr>
          <p:cNvPr id="6" name="TextBox 5"/>
          <p:cNvSpPr txBox="1"/>
          <p:nvPr/>
        </p:nvSpPr>
        <p:spPr>
          <a:xfrm>
            <a:off x="460954" y="2706903"/>
            <a:ext cx="170076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b="1" i="1" dirty="0" smtClean="0"/>
              <a:t>a</a:t>
            </a:r>
            <a:r>
              <a:rPr lang="nl-NL" sz="2200" b="1" dirty="0" smtClean="0"/>
              <a:t>(</a:t>
            </a:r>
            <a:r>
              <a:rPr lang="nl-NL" sz="2200" b="1" i="1" dirty="0" smtClean="0"/>
              <a:t>b + c</a:t>
            </a:r>
            <a:r>
              <a:rPr lang="nl-NL" sz="2200" b="1" dirty="0" smtClean="0"/>
              <a:t>)</a:t>
            </a:r>
            <a:r>
              <a:rPr lang="nl-NL" sz="2200" b="1" i="1" dirty="0" smtClean="0"/>
              <a:t> </a:t>
            </a:r>
            <a:r>
              <a:rPr lang="nl-NL" sz="2200" i="1" dirty="0" smtClean="0"/>
              <a:t>=</a:t>
            </a:r>
            <a:r>
              <a:rPr lang="nl-NL" sz="2200" i="1" dirty="0" smtClean="0">
                <a:solidFill>
                  <a:srgbClr val="FF0000"/>
                </a:solidFill>
              </a:rPr>
              <a:t> </a:t>
            </a:r>
            <a:endParaRPr lang="en-US" sz="2200" i="1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874473" y="2706901"/>
            <a:ext cx="63407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b="1" i="1" dirty="0" err="1" smtClean="0"/>
              <a:t>ab</a:t>
            </a:r>
            <a:endParaRPr lang="en-US" sz="2200" b="1" i="1" dirty="0"/>
          </a:p>
        </p:txBody>
      </p:sp>
      <p:sp>
        <p:nvSpPr>
          <p:cNvPr id="9" name="TextBox 8"/>
          <p:cNvSpPr txBox="1"/>
          <p:nvPr/>
        </p:nvSpPr>
        <p:spPr>
          <a:xfrm>
            <a:off x="2109740" y="2706901"/>
            <a:ext cx="175235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b="1" i="1" dirty="0"/>
              <a:t>  </a:t>
            </a:r>
            <a:r>
              <a:rPr lang="nl-NL" sz="2200" b="1" i="1" dirty="0" smtClean="0"/>
              <a:t>+</a:t>
            </a:r>
            <a:r>
              <a:rPr lang="nl-NL" sz="2200" b="1" i="1" dirty="0"/>
              <a:t> </a:t>
            </a:r>
            <a:r>
              <a:rPr lang="nl-NL" sz="2200" b="1" i="1" dirty="0" err="1" smtClean="0"/>
              <a:t>ac</a:t>
            </a:r>
            <a:endParaRPr lang="en-US" sz="2200" b="1" i="1" dirty="0"/>
          </a:p>
        </p:txBody>
      </p:sp>
      <p:sp>
        <p:nvSpPr>
          <p:cNvPr id="16" name="Freeform 15"/>
          <p:cNvSpPr/>
          <p:nvPr/>
        </p:nvSpPr>
        <p:spPr>
          <a:xfrm>
            <a:off x="602885" y="3131311"/>
            <a:ext cx="241300" cy="114331"/>
          </a:xfrm>
          <a:custGeom>
            <a:avLst/>
            <a:gdLst>
              <a:gd name="connsiteX0" fmla="*/ 0 w 241300"/>
              <a:gd name="connsiteY0" fmla="*/ 0 h 114331"/>
              <a:gd name="connsiteX1" fmla="*/ 114300 w 241300"/>
              <a:gd name="connsiteY1" fmla="*/ 114300 h 114331"/>
              <a:gd name="connsiteX2" fmla="*/ 241300 w 241300"/>
              <a:gd name="connsiteY2" fmla="*/ 12700 h 1143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41300" h="114331">
                <a:moveTo>
                  <a:pt x="0" y="0"/>
                </a:moveTo>
                <a:cubicBezTo>
                  <a:pt x="37041" y="56091"/>
                  <a:pt x="74083" y="112183"/>
                  <a:pt x="114300" y="114300"/>
                </a:cubicBezTo>
                <a:cubicBezTo>
                  <a:pt x="154517" y="116417"/>
                  <a:pt x="241300" y="12700"/>
                  <a:pt x="241300" y="12700"/>
                </a:cubicBezTo>
              </a:path>
            </a:pathLst>
          </a:cu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reeform 18"/>
          <p:cNvSpPr/>
          <p:nvPr/>
        </p:nvSpPr>
        <p:spPr>
          <a:xfrm>
            <a:off x="590185" y="3131311"/>
            <a:ext cx="736600" cy="279400"/>
          </a:xfrm>
          <a:custGeom>
            <a:avLst/>
            <a:gdLst>
              <a:gd name="connsiteX0" fmla="*/ 0 w 736600"/>
              <a:gd name="connsiteY0" fmla="*/ 0 h 279400"/>
              <a:gd name="connsiteX1" fmla="*/ 279400 w 736600"/>
              <a:gd name="connsiteY1" fmla="*/ 279400 h 279400"/>
              <a:gd name="connsiteX2" fmla="*/ 736600 w 736600"/>
              <a:gd name="connsiteY2" fmla="*/ 0 h 279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36600" h="279400">
                <a:moveTo>
                  <a:pt x="0" y="0"/>
                </a:moveTo>
                <a:cubicBezTo>
                  <a:pt x="78316" y="139700"/>
                  <a:pt x="156633" y="279400"/>
                  <a:pt x="279400" y="279400"/>
                </a:cubicBezTo>
                <a:cubicBezTo>
                  <a:pt x="402167" y="279400"/>
                  <a:pt x="658283" y="44450"/>
                  <a:pt x="736600" y="0"/>
                </a:cubicBezTo>
              </a:path>
            </a:pathLst>
          </a:cu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1" name="Animatie icoon"/>
          <p:cNvGrpSpPr>
            <a:grpSpLocks noChangeAspect="1"/>
          </p:cNvGrpSpPr>
          <p:nvPr/>
        </p:nvGrpSpPr>
        <p:grpSpPr>
          <a:xfrm>
            <a:off x="8525000" y="6309320"/>
            <a:ext cx="440378" cy="360000"/>
            <a:chOff x="5076056" y="174576"/>
            <a:chExt cx="3276364" cy="2678360"/>
          </a:xfrm>
        </p:grpSpPr>
        <p:sp>
          <p:nvSpPr>
            <p:cNvPr id="22" name="Rectangle 21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23" name="Isosceles Triangle 22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24" name="Oval 23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25" name="Oval 24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grpSp>
        <p:nvGrpSpPr>
          <p:cNvPr id="55" name="Volgende slide icoon"/>
          <p:cNvGrpSpPr/>
          <p:nvPr/>
        </p:nvGrpSpPr>
        <p:grpSpPr>
          <a:xfrm>
            <a:off x="8547657" y="6410457"/>
            <a:ext cx="395064" cy="180020"/>
            <a:chOff x="2610762" y="4509120"/>
            <a:chExt cx="395064" cy="180020"/>
          </a:xfrm>
        </p:grpSpPr>
        <p:sp>
          <p:nvSpPr>
            <p:cNvPr id="56" name="Isosceles Triangle 55"/>
            <p:cNvSpPr/>
            <p:nvPr/>
          </p:nvSpPr>
          <p:spPr>
            <a:xfrm rot="5400000">
              <a:off x="2610762" y="4509120"/>
              <a:ext cx="180020" cy="18002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srgbClr val="00B050"/>
                </a:solidFill>
              </a:endParaRPr>
            </a:p>
          </p:txBody>
        </p:sp>
        <p:sp>
          <p:nvSpPr>
            <p:cNvPr id="57" name="Isosceles Triangle 56"/>
            <p:cNvSpPr/>
            <p:nvPr/>
          </p:nvSpPr>
          <p:spPr>
            <a:xfrm rot="5400000">
              <a:off x="2825806" y="4509120"/>
              <a:ext cx="180020" cy="18002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srgbClr val="00B050"/>
                </a:solidFill>
              </a:endParaRPr>
            </a:p>
          </p:txBody>
        </p:sp>
      </p:grpSp>
      <p:sp>
        <p:nvSpPr>
          <p:cNvPr id="48" name="c Noordhoff"/>
          <p:cNvSpPr txBox="1"/>
          <p:nvPr/>
        </p:nvSpPr>
        <p:spPr>
          <a:xfrm>
            <a:off x="3581081" y="6581000"/>
            <a:ext cx="19516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© </a:t>
            </a:r>
            <a:r>
              <a:rPr lang="en-US" sz="1200" dirty="0" err="1" smtClean="0"/>
              <a:t>Noordhoff</a:t>
            </a:r>
            <a:r>
              <a:rPr lang="en-US" sz="1200" dirty="0" smtClean="0"/>
              <a:t> </a:t>
            </a:r>
            <a:r>
              <a:rPr lang="en-US" sz="1200" dirty="0" err="1" smtClean="0"/>
              <a:t>Uitgevers</a:t>
            </a:r>
            <a:r>
              <a:rPr lang="en-US" sz="1200" dirty="0" smtClean="0"/>
              <a:t> </a:t>
            </a:r>
            <a:r>
              <a:rPr lang="en-US" sz="1200" dirty="0" err="1" smtClean="0"/>
              <a:t>bv</a:t>
            </a:r>
            <a:endParaRPr lang="nl-NL" sz="1200" dirty="0"/>
          </a:p>
        </p:txBody>
      </p:sp>
      <p:sp>
        <p:nvSpPr>
          <p:cNvPr id="4" name="Word_12-1"/>
          <p:cNvSpPr txBox="1"/>
          <p:nvPr/>
        </p:nvSpPr>
        <p:spPr>
          <a:xfrm>
            <a:off x="493271" y="951110"/>
            <a:ext cx="530594" cy="461665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dirty="0" smtClean="0"/>
              <a:t>3(</a:t>
            </a:r>
            <a:r>
              <a:rPr lang="nl-NL" i="1" dirty="0" smtClean="0"/>
              <a:t>a</a:t>
            </a:r>
            <a:r>
              <a:rPr lang="nl-NL" dirty="0" smtClean="0"/>
              <a:t> </a:t>
            </a:r>
            <a:endParaRPr lang="nl-NL" dirty="0"/>
          </a:p>
        </p:txBody>
      </p:sp>
      <p:sp>
        <p:nvSpPr>
          <p:cNvPr id="7" name="Word_12-2"/>
          <p:cNvSpPr txBox="1"/>
          <p:nvPr/>
        </p:nvSpPr>
        <p:spPr>
          <a:xfrm>
            <a:off x="1023865" y="951110"/>
            <a:ext cx="264496" cy="461665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smtClean="0"/>
              <a:t>+ </a:t>
            </a:r>
            <a:endParaRPr lang="nl-NL" dirty="0"/>
          </a:p>
        </p:txBody>
      </p:sp>
      <p:sp>
        <p:nvSpPr>
          <p:cNvPr id="10" name="Word_12-3"/>
          <p:cNvSpPr txBox="1"/>
          <p:nvPr/>
        </p:nvSpPr>
        <p:spPr>
          <a:xfrm>
            <a:off x="1288361" y="951110"/>
            <a:ext cx="359073" cy="461665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i="1" dirty="0" smtClean="0"/>
              <a:t>b</a:t>
            </a:r>
            <a:r>
              <a:rPr lang="nl-NL" dirty="0" smtClean="0"/>
              <a:t>) </a:t>
            </a:r>
            <a:endParaRPr lang="nl-NL" dirty="0"/>
          </a:p>
        </p:txBody>
      </p:sp>
      <p:sp>
        <p:nvSpPr>
          <p:cNvPr id="11" name="Word_12-4"/>
          <p:cNvSpPr txBox="1"/>
          <p:nvPr/>
        </p:nvSpPr>
        <p:spPr>
          <a:xfrm>
            <a:off x="1647434" y="951110"/>
            <a:ext cx="264496" cy="461665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dirty="0" smtClean="0"/>
              <a:t>= </a:t>
            </a:r>
            <a:endParaRPr lang="nl-NL" dirty="0"/>
          </a:p>
        </p:txBody>
      </p:sp>
      <p:sp>
        <p:nvSpPr>
          <p:cNvPr id="17" name="Word_18-1"/>
          <p:cNvSpPr txBox="1"/>
          <p:nvPr/>
        </p:nvSpPr>
        <p:spPr>
          <a:xfrm>
            <a:off x="1894170" y="951107"/>
            <a:ext cx="1120500" cy="461665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dirty="0" smtClean="0"/>
              <a:t>3</a:t>
            </a:r>
            <a:r>
              <a:rPr lang="nl-NL" i="1" dirty="0" smtClean="0"/>
              <a:t>a</a:t>
            </a:r>
            <a:r>
              <a:rPr lang="nl-NL" dirty="0" smtClean="0"/>
              <a:t> + 3</a:t>
            </a:r>
            <a:r>
              <a:rPr lang="nl-NL" i="1" dirty="0" smtClean="0"/>
              <a:t>b</a:t>
            </a:r>
            <a:r>
              <a:rPr lang="nl-NL" dirty="0" smtClean="0"/>
              <a:t> </a:t>
            </a:r>
            <a:endParaRPr lang="nl-NL" dirty="0"/>
          </a:p>
        </p:txBody>
      </p:sp>
      <p:sp>
        <p:nvSpPr>
          <p:cNvPr id="33" name="Word_18-4"/>
          <p:cNvSpPr txBox="1"/>
          <p:nvPr/>
        </p:nvSpPr>
        <p:spPr>
          <a:xfrm>
            <a:off x="2679641" y="951107"/>
            <a:ext cx="84960" cy="461665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smtClean="0"/>
              <a:t> </a:t>
            </a:r>
            <a:endParaRPr lang="nl-NL" dirty="0"/>
          </a:p>
        </p:txBody>
      </p:sp>
      <p:sp>
        <p:nvSpPr>
          <p:cNvPr id="59" name="TextBox 58"/>
          <p:cNvSpPr txBox="1"/>
          <p:nvPr/>
        </p:nvSpPr>
        <p:spPr>
          <a:xfrm>
            <a:off x="5714935" y="3948052"/>
            <a:ext cx="244650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 smtClean="0"/>
              <a:t>Let op de minnen!</a:t>
            </a:r>
            <a:endParaRPr lang="nl-NL" sz="2200" dirty="0"/>
          </a:p>
        </p:txBody>
      </p:sp>
      <p:sp>
        <p:nvSpPr>
          <p:cNvPr id="61" name="Word_23-1"/>
          <p:cNvSpPr txBox="1"/>
          <p:nvPr/>
        </p:nvSpPr>
        <p:spPr>
          <a:xfrm>
            <a:off x="522923" y="3948053"/>
            <a:ext cx="581891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sz="2200" dirty="0" smtClean="0"/>
              <a:t>-(3</a:t>
            </a:r>
            <a:r>
              <a:rPr lang="nl-NL" sz="2200" i="1" dirty="0" smtClean="0"/>
              <a:t>p</a:t>
            </a:r>
            <a:r>
              <a:rPr lang="nl-NL" sz="2200" dirty="0" smtClean="0"/>
              <a:t> </a:t>
            </a:r>
            <a:endParaRPr lang="nl-NL" sz="2200" dirty="0"/>
          </a:p>
        </p:txBody>
      </p:sp>
      <p:sp>
        <p:nvSpPr>
          <p:cNvPr id="62" name="Word_23-2"/>
          <p:cNvSpPr txBox="1"/>
          <p:nvPr/>
        </p:nvSpPr>
        <p:spPr>
          <a:xfrm>
            <a:off x="1156110" y="3948053"/>
            <a:ext cx="235642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sz="2200" dirty="0" smtClean="0"/>
              <a:t>– </a:t>
            </a:r>
            <a:endParaRPr lang="nl-NL" sz="2200" dirty="0"/>
          </a:p>
        </p:txBody>
      </p:sp>
      <p:sp>
        <p:nvSpPr>
          <p:cNvPr id="63" name="Word_23-3"/>
          <p:cNvSpPr txBox="1"/>
          <p:nvPr/>
        </p:nvSpPr>
        <p:spPr>
          <a:xfrm>
            <a:off x="1412590" y="3948053"/>
            <a:ext cx="487313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sz="2200" dirty="0" smtClean="0"/>
              <a:t>2</a:t>
            </a:r>
            <a:r>
              <a:rPr lang="nl-NL" sz="2200" i="1" dirty="0" smtClean="0"/>
              <a:t>q</a:t>
            </a:r>
            <a:r>
              <a:rPr lang="nl-NL" sz="2200" dirty="0" smtClean="0"/>
              <a:t>) </a:t>
            </a:r>
            <a:endParaRPr lang="nl-NL" sz="2200" dirty="0"/>
          </a:p>
        </p:txBody>
      </p:sp>
      <p:sp>
        <p:nvSpPr>
          <p:cNvPr id="3073" name="Word_23-4"/>
          <p:cNvSpPr txBox="1"/>
          <p:nvPr/>
        </p:nvSpPr>
        <p:spPr>
          <a:xfrm>
            <a:off x="1943184" y="3948053"/>
            <a:ext cx="243656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sz="2200" dirty="0" smtClean="0"/>
              <a:t>= </a:t>
            </a:r>
            <a:endParaRPr lang="nl-NL" sz="2200" dirty="0"/>
          </a:p>
        </p:txBody>
      </p:sp>
      <p:sp>
        <p:nvSpPr>
          <p:cNvPr id="3074" name="Word_23-5"/>
          <p:cNvSpPr txBox="1"/>
          <p:nvPr/>
        </p:nvSpPr>
        <p:spPr>
          <a:xfrm>
            <a:off x="2207680" y="3948053"/>
            <a:ext cx="330219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sz="2200" dirty="0" smtClean="0"/>
              <a:t>-1 </a:t>
            </a:r>
            <a:endParaRPr lang="nl-NL" sz="2200" dirty="0"/>
          </a:p>
        </p:txBody>
      </p:sp>
      <p:sp>
        <p:nvSpPr>
          <p:cNvPr id="3076" name="Word_23-6"/>
          <p:cNvSpPr txBox="1"/>
          <p:nvPr/>
        </p:nvSpPr>
        <p:spPr>
          <a:xfrm>
            <a:off x="2566753" y="3948053"/>
            <a:ext cx="157094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sz="2200" smtClean="0"/>
              <a:t>∙ </a:t>
            </a:r>
            <a:endParaRPr lang="nl-NL" sz="2200" dirty="0"/>
          </a:p>
        </p:txBody>
      </p:sp>
      <p:sp>
        <p:nvSpPr>
          <p:cNvPr id="3077" name="Word_23-7"/>
          <p:cNvSpPr txBox="1"/>
          <p:nvPr/>
        </p:nvSpPr>
        <p:spPr>
          <a:xfrm>
            <a:off x="2736671" y="3948053"/>
            <a:ext cx="487313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sz="2200" dirty="0" smtClean="0"/>
              <a:t>(3</a:t>
            </a:r>
            <a:r>
              <a:rPr lang="nl-NL" sz="2200" i="1" dirty="0" smtClean="0"/>
              <a:t>p</a:t>
            </a:r>
            <a:r>
              <a:rPr lang="nl-NL" sz="2200" dirty="0" smtClean="0"/>
              <a:t> </a:t>
            </a:r>
            <a:endParaRPr lang="nl-NL" sz="2200" dirty="0"/>
          </a:p>
        </p:txBody>
      </p:sp>
      <p:sp>
        <p:nvSpPr>
          <p:cNvPr id="3078" name="Word_23-8"/>
          <p:cNvSpPr txBox="1"/>
          <p:nvPr/>
        </p:nvSpPr>
        <p:spPr>
          <a:xfrm>
            <a:off x="3267265" y="3948053"/>
            <a:ext cx="235642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sz="2200" smtClean="0"/>
              <a:t>– </a:t>
            </a:r>
            <a:endParaRPr lang="nl-NL" sz="2200" dirty="0"/>
          </a:p>
        </p:txBody>
      </p:sp>
      <p:sp>
        <p:nvSpPr>
          <p:cNvPr id="3079" name="Word_23-9"/>
          <p:cNvSpPr txBox="1"/>
          <p:nvPr/>
        </p:nvSpPr>
        <p:spPr>
          <a:xfrm>
            <a:off x="3523745" y="3948053"/>
            <a:ext cx="487313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sz="2200" dirty="0" smtClean="0"/>
              <a:t>2</a:t>
            </a:r>
            <a:r>
              <a:rPr lang="nl-NL" sz="2200" i="1" dirty="0" smtClean="0"/>
              <a:t>q</a:t>
            </a:r>
            <a:r>
              <a:rPr lang="nl-NL" sz="2200" dirty="0" smtClean="0"/>
              <a:t>) </a:t>
            </a:r>
            <a:endParaRPr lang="nl-NL" sz="2200" dirty="0"/>
          </a:p>
        </p:txBody>
      </p:sp>
      <p:sp>
        <p:nvSpPr>
          <p:cNvPr id="3080" name="Word_23-10"/>
          <p:cNvSpPr txBox="1"/>
          <p:nvPr/>
        </p:nvSpPr>
        <p:spPr>
          <a:xfrm>
            <a:off x="4054339" y="3948053"/>
            <a:ext cx="243656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sz="2200" smtClean="0"/>
              <a:t>= </a:t>
            </a:r>
            <a:endParaRPr lang="nl-NL" sz="2200" dirty="0"/>
          </a:p>
        </p:txBody>
      </p:sp>
      <p:sp>
        <p:nvSpPr>
          <p:cNvPr id="3081" name="Word_23-11"/>
          <p:cNvSpPr txBox="1"/>
          <p:nvPr/>
        </p:nvSpPr>
        <p:spPr>
          <a:xfrm>
            <a:off x="4318835" y="3948053"/>
            <a:ext cx="487313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sz="2200" dirty="0" smtClean="0"/>
              <a:t>-3</a:t>
            </a:r>
            <a:r>
              <a:rPr lang="nl-NL" sz="2200" i="1" dirty="0" smtClean="0"/>
              <a:t>p</a:t>
            </a:r>
            <a:r>
              <a:rPr lang="nl-NL" sz="2200" dirty="0" smtClean="0"/>
              <a:t> </a:t>
            </a:r>
            <a:endParaRPr lang="nl-NL" sz="2200" dirty="0"/>
          </a:p>
        </p:txBody>
      </p:sp>
      <p:sp>
        <p:nvSpPr>
          <p:cNvPr id="3082" name="Word_23-12"/>
          <p:cNvSpPr txBox="1"/>
          <p:nvPr/>
        </p:nvSpPr>
        <p:spPr>
          <a:xfrm>
            <a:off x="4849429" y="3948053"/>
            <a:ext cx="243656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sz="2200" dirty="0" smtClean="0"/>
              <a:t>+ </a:t>
            </a:r>
            <a:endParaRPr lang="nl-NL" sz="2200" dirty="0"/>
          </a:p>
        </p:txBody>
      </p:sp>
      <p:sp>
        <p:nvSpPr>
          <p:cNvPr id="3083" name="Word_23-13"/>
          <p:cNvSpPr txBox="1"/>
          <p:nvPr/>
        </p:nvSpPr>
        <p:spPr>
          <a:xfrm>
            <a:off x="5113925" y="3948053"/>
            <a:ext cx="392736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sz="2200" dirty="0" smtClean="0"/>
              <a:t>2</a:t>
            </a:r>
            <a:r>
              <a:rPr lang="nl-NL" sz="2200" i="1" dirty="0" smtClean="0"/>
              <a:t>q</a:t>
            </a:r>
            <a:r>
              <a:rPr lang="nl-NL" sz="2200" dirty="0" smtClean="0"/>
              <a:t> </a:t>
            </a:r>
            <a:endParaRPr lang="nl-NL" sz="2200" dirty="0"/>
          </a:p>
        </p:txBody>
      </p:sp>
      <p:sp>
        <p:nvSpPr>
          <p:cNvPr id="3084" name="Word_23-14"/>
          <p:cNvSpPr txBox="1"/>
          <p:nvPr/>
        </p:nvSpPr>
        <p:spPr>
          <a:xfrm>
            <a:off x="5541927" y="3948053"/>
            <a:ext cx="78548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sz="2200" smtClean="0"/>
              <a:t> </a:t>
            </a:r>
            <a:endParaRPr lang="nl-NL" sz="2200" dirty="0"/>
          </a:p>
        </p:txBody>
      </p:sp>
      <p:sp>
        <p:nvSpPr>
          <p:cNvPr id="3085" name="Word_23-15"/>
          <p:cNvSpPr txBox="1"/>
          <p:nvPr/>
        </p:nvSpPr>
        <p:spPr>
          <a:xfrm>
            <a:off x="5626887" y="3948053"/>
            <a:ext cx="78548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sz="2200" smtClean="0"/>
              <a:t> </a:t>
            </a:r>
            <a:endParaRPr lang="nl-NL" sz="2200" dirty="0"/>
          </a:p>
        </p:txBody>
      </p:sp>
      <p:sp>
        <p:nvSpPr>
          <p:cNvPr id="2" name="TextBox 1"/>
          <p:cNvSpPr txBox="1"/>
          <p:nvPr/>
        </p:nvSpPr>
        <p:spPr>
          <a:xfrm>
            <a:off x="4191418" y="951106"/>
            <a:ext cx="3929281" cy="461665"/>
          </a:xfrm>
          <a:prstGeom prst="rect">
            <a:avLst/>
          </a:prstGeom>
          <a:solidFill>
            <a:srgbClr val="FFFF66"/>
          </a:solidFill>
        </p:spPr>
        <p:txBody>
          <a:bodyPr wrap="none" rtlCol="0">
            <a:spAutoFit/>
          </a:bodyPr>
          <a:lstStyle/>
          <a:p>
            <a:r>
              <a:rPr lang="nl-NL" sz="2400" dirty="0" smtClean="0"/>
              <a:t>3(</a:t>
            </a:r>
            <a:r>
              <a:rPr lang="nl-NL" sz="2400" i="1" dirty="0" smtClean="0"/>
              <a:t>a</a:t>
            </a:r>
            <a:r>
              <a:rPr lang="nl-NL" sz="2400" dirty="0" smtClean="0"/>
              <a:t> + </a:t>
            </a:r>
            <a:r>
              <a:rPr lang="nl-NL" sz="2400" i="1" dirty="0" smtClean="0"/>
              <a:t>b</a:t>
            </a:r>
            <a:r>
              <a:rPr lang="nl-NL" sz="2400" dirty="0" smtClean="0"/>
              <a:t>) </a:t>
            </a:r>
            <a:r>
              <a:rPr lang="nl-NL" sz="2400" dirty="0"/>
              <a:t>betekent 3 </a:t>
            </a:r>
            <a:r>
              <a:rPr lang="nl-NL" sz="2400" dirty="0" smtClean="0"/>
              <a:t>∙ (</a:t>
            </a:r>
            <a:r>
              <a:rPr lang="nl-NL" sz="2400" i="1" dirty="0" smtClean="0"/>
              <a:t>a</a:t>
            </a:r>
            <a:r>
              <a:rPr lang="nl-NL" sz="2400" dirty="0" smtClean="0"/>
              <a:t> + </a:t>
            </a:r>
            <a:r>
              <a:rPr lang="nl-NL" sz="2400" i="1" dirty="0" smtClean="0"/>
              <a:t>b</a:t>
            </a:r>
            <a:r>
              <a:rPr lang="nl-NL" sz="2400" dirty="0" smtClean="0"/>
              <a:t>)</a:t>
            </a:r>
            <a:endParaRPr lang="nl-NL" sz="2400" dirty="0"/>
          </a:p>
        </p:txBody>
      </p:sp>
      <p:sp>
        <p:nvSpPr>
          <p:cNvPr id="12" name="TextBox 11"/>
          <p:cNvSpPr txBox="1"/>
          <p:nvPr/>
        </p:nvSpPr>
        <p:spPr>
          <a:xfrm>
            <a:off x="437131" y="1412771"/>
            <a:ext cx="47692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dirty="0" smtClean="0"/>
              <a:t>Je hebt de </a:t>
            </a:r>
            <a:r>
              <a:rPr lang="nl-NL" sz="2400" b="1" dirty="0" smtClean="0"/>
              <a:t>haakjes weggewerkt</a:t>
            </a:r>
            <a:r>
              <a:rPr lang="nl-NL" sz="2400" dirty="0" smtClean="0"/>
              <a:t>.</a:t>
            </a:r>
            <a:endParaRPr lang="nl-NL" sz="2400" dirty="0"/>
          </a:p>
        </p:txBody>
      </p:sp>
      <p:sp>
        <p:nvSpPr>
          <p:cNvPr id="15" name="TextBox 14"/>
          <p:cNvSpPr txBox="1"/>
          <p:nvPr/>
        </p:nvSpPr>
        <p:spPr>
          <a:xfrm>
            <a:off x="452702" y="2249477"/>
            <a:ext cx="107593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dirty="0" smtClean="0"/>
              <a:t>Regel:</a:t>
            </a:r>
            <a:endParaRPr lang="nl-NL" sz="2400" dirty="0"/>
          </a:p>
        </p:txBody>
      </p:sp>
    </p:spTree>
    <p:extLst>
      <p:ext uri="{BB962C8B-B14F-4D97-AF65-F5344CB8AC3E}">
        <p14:creationId xmlns:p14="http://schemas.microsoft.com/office/powerpoint/2010/main" val="29643229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000"/>
                            </p:stCondLst>
                            <p:childTnLst>
                              <p:par>
                                <p:cTn id="4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000"/>
                            </p:stCondLst>
                            <p:childTnLst>
                              <p:par>
                                <p:cTn id="44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000"/>
                            </p:stCondLst>
                            <p:childTnLst>
                              <p:par>
                                <p:cTn id="5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000"/>
                            </p:stCondLst>
                            <p:childTnLst>
                              <p:par>
                                <p:cTn id="58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9" grpId="0"/>
      <p:bldP spid="16" grpId="0" animBg="1"/>
      <p:bldP spid="19" grpId="0" animBg="1"/>
      <p:bldP spid="48" grpId="0"/>
      <p:bldP spid="4" grpId="0"/>
      <p:bldP spid="7" grpId="0"/>
      <p:bldP spid="10" grpId="0"/>
      <p:bldP spid="11" grpId="0"/>
      <p:bldP spid="17" grpId="0"/>
      <p:bldP spid="59" grpId="0"/>
      <p:bldP spid="61" grpId="0"/>
      <p:bldP spid="62" grpId="0"/>
      <p:bldP spid="63" grpId="0"/>
      <p:bldP spid="3073" grpId="0"/>
      <p:bldP spid="3074" grpId="0"/>
      <p:bldP spid="3076" grpId="0"/>
      <p:bldP spid="3077" grpId="0"/>
      <p:bldP spid="3078" grpId="0"/>
      <p:bldP spid="3079" grpId="0"/>
      <p:bldP spid="3080" grpId="0"/>
      <p:bldP spid="3081" grpId="0"/>
      <p:bldP spid="3082" grpId="0"/>
      <p:bldP spid="3083" grpId="0"/>
      <p:bldP spid="2" grpId="0" animBg="1"/>
      <p:bldP spid="12" grpId="0"/>
      <p:bldP spid="1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5" name="Group 57"/>
          <p:cNvGrpSpPr/>
          <p:nvPr/>
        </p:nvGrpSpPr>
        <p:grpSpPr>
          <a:xfrm>
            <a:off x="459136" y="3859887"/>
            <a:ext cx="7857280" cy="2233409"/>
            <a:chOff x="467544" y="4013448"/>
            <a:chExt cx="8421291" cy="1575792"/>
          </a:xfrm>
        </p:grpSpPr>
        <p:grpSp>
          <p:nvGrpSpPr>
            <p:cNvPr id="36" name="Group 58"/>
            <p:cNvGrpSpPr/>
            <p:nvPr/>
          </p:nvGrpSpPr>
          <p:grpSpPr>
            <a:xfrm>
              <a:off x="467544" y="4013448"/>
              <a:ext cx="8421291" cy="1575792"/>
              <a:chOff x="467544" y="4013448"/>
              <a:chExt cx="8421291" cy="1575792"/>
            </a:xfrm>
          </p:grpSpPr>
          <p:sp>
            <p:nvSpPr>
              <p:cNvPr id="41" name="Grijze achtergrond"/>
              <p:cNvSpPr/>
              <p:nvPr/>
            </p:nvSpPr>
            <p:spPr>
              <a:xfrm>
                <a:off x="467544" y="4013448"/>
                <a:ext cx="8421291" cy="1575792"/>
              </a:xfrm>
              <a:prstGeom prst="rect">
                <a:avLst/>
              </a:prstGeom>
              <a:gradFill flip="none" rotWithShape="1">
                <a:gsLst>
                  <a:gs pos="86000">
                    <a:srgbClr val="808080"/>
                  </a:gs>
                  <a:gs pos="13000">
                    <a:srgbClr val="808080"/>
                  </a:gs>
                  <a:gs pos="98333">
                    <a:srgbClr val="FFFFFF"/>
                  </a:gs>
                  <a:gs pos="0">
                    <a:srgbClr val="FFFFFF"/>
                  </a:gs>
                </a:gsLst>
                <a:path path="rect">
                  <a:fillToRect l="50000" t="50000" r="50000" b="50000"/>
                </a:path>
                <a:tileRect/>
              </a:gradFill>
              <a:ln w="127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nl-NL" sz="1800" b="0" i="0" u="none" strike="noStrike" kern="0" cap="none" spc="0" normalizeH="0" baseline="0" noProof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</a:endParaRPr>
              </a:p>
            </p:txBody>
          </p:sp>
          <p:sp>
            <p:nvSpPr>
              <p:cNvPr id="42" name="Wit vierkant"/>
              <p:cNvSpPr/>
              <p:nvPr/>
            </p:nvSpPr>
            <p:spPr>
              <a:xfrm>
                <a:off x="771725" y="4095428"/>
                <a:ext cx="7834965" cy="1411832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bg2">
                    <a:lumMod val="75000"/>
                  </a:schemeClr>
                </a:solidFill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 dirty="0"/>
              </a:p>
            </p:txBody>
          </p:sp>
        </p:grpSp>
        <p:cxnSp>
          <p:nvCxnSpPr>
            <p:cNvPr id="37" name="Straight Connector 59"/>
            <p:cNvCxnSpPr/>
            <p:nvPr/>
          </p:nvCxnSpPr>
          <p:spPr>
            <a:xfrm>
              <a:off x="1669765" y="4095428"/>
              <a:ext cx="0" cy="1411832"/>
            </a:xfrm>
            <a:prstGeom prst="line">
              <a:avLst/>
            </a:prstGeom>
            <a:ln w="19050">
              <a:solidFill>
                <a:srgbClr val="0070C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7" name="c Noordhoff"/>
          <p:cNvSpPr txBox="1"/>
          <p:nvPr/>
        </p:nvSpPr>
        <p:spPr>
          <a:xfrm>
            <a:off x="3581081" y="6581000"/>
            <a:ext cx="19516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© </a:t>
            </a:r>
            <a:r>
              <a:rPr lang="en-US" sz="1200" dirty="0" err="1" smtClean="0"/>
              <a:t>Noordhoff</a:t>
            </a:r>
            <a:r>
              <a:rPr lang="en-US" sz="1200" dirty="0" smtClean="0"/>
              <a:t> </a:t>
            </a:r>
            <a:r>
              <a:rPr lang="en-US" sz="1200" dirty="0" err="1" smtClean="0"/>
              <a:t>Uitgevers</a:t>
            </a:r>
            <a:r>
              <a:rPr lang="en-US" sz="1200" dirty="0" smtClean="0"/>
              <a:t> </a:t>
            </a:r>
            <a:r>
              <a:rPr lang="en-US" sz="1200" dirty="0" err="1" smtClean="0"/>
              <a:t>bv</a:t>
            </a:r>
            <a:endParaRPr lang="nl-NL" sz="1200" dirty="0"/>
          </a:p>
        </p:txBody>
      </p:sp>
      <p:sp>
        <p:nvSpPr>
          <p:cNvPr id="18" name="Tekstvak 739"/>
          <p:cNvSpPr txBox="1">
            <a:spLocks noChangeArrowheads="1"/>
          </p:cNvSpPr>
          <p:nvPr/>
        </p:nvSpPr>
        <p:spPr bwMode="auto">
          <a:xfrm>
            <a:off x="378768" y="95250"/>
            <a:ext cx="757378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nl-NL" sz="3200" b="1" dirty="0">
                <a:latin typeface="Eurostile"/>
              </a:rPr>
              <a:t>De regel </a:t>
            </a:r>
            <a:r>
              <a:rPr lang="nl-NL" sz="3200" b="1" i="1" dirty="0">
                <a:latin typeface="Eurostile"/>
              </a:rPr>
              <a:t>a</a:t>
            </a:r>
            <a:r>
              <a:rPr lang="nl-NL" sz="3200" b="1" dirty="0">
                <a:latin typeface="Eurostile"/>
              </a:rPr>
              <a:t>(</a:t>
            </a:r>
            <a:r>
              <a:rPr lang="nl-NL" sz="3200" b="1" i="1" dirty="0">
                <a:latin typeface="Eurostile"/>
              </a:rPr>
              <a:t>b + c</a:t>
            </a:r>
            <a:r>
              <a:rPr lang="nl-NL" sz="3200" b="1" dirty="0">
                <a:latin typeface="Eurostile"/>
              </a:rPr>
              <a:t>) = </a:t>
            </a:r>
            <a:r>
              <a:rPr lang="nl-NL" sz="3200" b="1" i="1" dirty="0">
                <a:latin typeface="Eurostile"/>
              </a:rPr>
              <a:t>ab </a:t>
            </a:r>
            <a:r>
              <a:rPr lang="nl-NL" sz="3200" b="1" dirty="0">
                <a:latin typeface="Eurostile"/>
              </a:rPr>
              <a:t>+ </a:t>
            </a:r>
            <a:r>
              <a:rPr lang="nl-NL" sz="3200" b="1" i="1" dirty="0">
                <a:latin typeface="Eurostile"/>
              </a:rPr>
              <a:t> ac</a:t>
            </a:r>
            <a:endParaRPr lang="nl-NL" sz="3200" b="1" dirty="0">
              <a:latin typeface="Eurostile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78768" y="680025"/>
            <a:ext cx="145629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err="1" smtClean="0">
                <a:solidFill>
                  <a:srgbClr val="D60093"/>
                </a:solidFill>
              </a:rPr>
              <a:t>Voorbeeld</a:t>
            </a:r>
            <a:endParaRPr lang="nl-NL" sz="2200" dirty="0">
              <a:solidFill>
                <a:srgbClr val="D60093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378768" y="1622127"/>
            <a:ext cx="2957605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dirty="0" err="1"/>
              <a:t>Werk</a:t>
            </a:r>
            <a:r>
              <a:rPr lang="en-US" sz="2200" dirty="0"/>
              <a:t> de </a:t>
            </a:r>
            <a:r>
              <a:rPr lang="en-US" sz="2200" dirty="0" err="1"/>
              <a:t>haakjes</a:t>
            </a:r>
            <a:r>
              <a:rPr lang="en-US" sz="2200" dirty="0"/>
              <a:t> </a:t>
            </a:r>
            <a:r>
              <a:rPr lang="en-US" sz="2200" dirty="0" err="1"/>
              <a:t>weg</a:t>
            </a:r>
            <a:r>
              <a:rPr lang="en-US" sz="2200" dirty="0"/>
              <a:t>.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0" name="Rectangle 19"/>
              <p:cNvSpPr/>
              <p:nvPr/>
            </p:nvSpPr>
            <p:spPr>
              <a:xfrm>
                <a:off x="378768" y="2260024"/>
                <a:ext cx="3329136" cy="113877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457200" indent="-457200">
                  <a:buFont typeface="+mj-lt"/>
                  <a:buAutoNum type="alphaLcParenR"/>
                </a:pPr>
                <a:r>
                  <a:rPr lang="en-US" sz="2200" dirty="0" smtClean="0"/>
                  <a:t>2</a:t>
                </a:r>
                <a:r>
                  <a:rPr lang="en-US" sz="2200" i="1" dirty="0" smtClean="0"/>
                  <a:t>b</a:t>
                </a:r>
                <a:r>
                  <a:rPr lang="en-US" sz="2200" dirty="0" smtClean="0"/>
                  <a:t>(5</a:t>
                </a:r>
                <a:r>
                  <a:rPr lang="en-US" sz="2200" i="1" dirty="0" smtClean="0"/>
                  <a:t>a </a:t>
                </a:r>
                <a:r>
                  <a:rPr lang="en-US" sz="2200" dirty="0"/>
                  <a:t>− 7)</a:t>
                </a:r>
              </a:p>
              <a:p>
                <a:pPr marL="457200" indent="-457200">
                  <a:buFont typeface="+mj-lt"/>
                  <a:buAutoNum type="alphaLcParenR"/>
                </a:pPr>
                <a:r>
                  <a:rPr lang="en-US" sz="2200" dirty="0" smtClean="0"/>
                  <a:t>-(</a:t>
                </a:r>
                <a:r>
                  <a:rPr lang="en-US" sz="2200" dirty="0"/>
                  <a:t>2</a:t>
                </a:r>
                <a14:m>
                  <m:oMath xmlns:m="http://schemas.openxmlformats.org/officeDocument/2006/math">
                    <m:r>
                      <a:rPr lang="en-US" sz="2400" b="0" i="1">
                        <a:latin typeface="Cambria Math"/>
                      </a:rPr>
                      <m:t>𝑥</m:t>
                    </m:r>
                  </m:oMath>
                </a14:m>
                <a:r>
                  <a:rPr lang="en-US" sz="2200" i="1" dirty="0"/>
                  <a:t> </a:t>
                </a:r>
                <a:r>
                  <a:rPr lang="en-US" sz="2200" dirty="0"/>
                  <a:t>+ </a:t>
                </a:r>
                <a14:m>
                  <m:oMath xmlns:m="http://schemas.openxmlformats.org/officeDocument/2006/math">
                    <m:r>
                      <a:rPr lang="en-US" sz="2200" i="1" dirty="0" smtClean="0">
                        <a:latin typeface="Cambria Math"/>
                      </a:rPr>
                      <m:t>𝑦</m:t>
                    </m:r>
                  </m:oMath>
                </a14:m>
                <a:r>
                  <a:rPr lang="en-US" sz="2200" dirty="0" smtClean="0"/>
                  <a:t>)</a:t>
                </a:r>
              </a:p>
              <a:p>
                <a:pPr marL="457200" indent="-457200">
                  <a:buFont typeface="+mj-lt"/>
                  <a:buAutoNum type="alphaLcParenR"/>
                </a:pPr>
                <a:r>
                  <a:rPr lang="en-US" sz="2200" dirty="0" smtClean="0"/>
                  <a:t>a(2</a:t>
                </a:r>
                <a:r>
                  <a:rPr lang="en-US" sz="2200" i="1" dirty="0" smtClean="0"/>
                  <a:t>a</a:t>
                </a:r>
                <a:r>
                  <a:rPr lang="en-US" sz="2200" dirty="0" smtClean="0"/>
                  <a:t> + </a:t>
                </a:r>
                <a:r>
                  <a:rPr lang="en-US" sz="2200" i="1" dirty="0" smtClean="0"/>
                  <a:t>b</a:t>
                </a:r>
                <a:r>
                  <a:rPr lang="en-US" sz="2200" dirty="0" smtClean="0"/>
                  <a:t>)</a:t>
                </a:r>
                <a:endParaRPr lang="en-US" sz="2200" dirty="0"/>
              </a:p>
            </p:txBody>
          </p:sp>
        </mc:Choice>
        <mc:Fallback>
          <p:sp>
            <p:nvSpPr>
              <p:cNvPr id="20" name="Rectangle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8768" y="2260024"/>
                <a:ext cx="3329136" cy="1138773"/>
              </a:xfrm>
              <a:prstGeom prst="rect">
                <a:avLst/>
              </a:prstGeom>
              <a:blipFill rotWithShape="1">
                <a:blip r:embed="rId4"/>
                <a:stretch>
                  <a:fillRect l="-2015" t="-2674" b="-9091"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1" name="Rectangle 20"/>
              <p:cNvSpPr/>
              <p:nvPr/>
            </p:nvSpPr>
            <p:spPr>
              <a:xfrm>
                <a:off x="1807713" y="4349248"/>
                <a:ext cx="3473152" cy="147732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457200" indent="-457200">
                  <a:buFont typeface="+mj-lt"/>
                  <a:buAutoNum type="alphaLcParenR"/>
                </a:pPr>
                <a:r>
                  <a:rPr lang="en-US" sz="2200" dirty="0" smtClean="0"/>
                  <a:t>2</a:t>
                </a:r>
                <a:r>
                  <a:rPr lang="en-US" sz="2200" i="1" dirty="0" smtClean="0"/>
                  <a:t>b</a:t>
                </a:r>
                <a:r>
                  <a:rPr lang="en-US" sz="2200" dirty="0" smtClean="0"/>
                  <a:t>(5</a:t>
                </a:r>
                <a:r>
                  <a:rPr lang="en-US" sz="2200" i="1" dirty="0" smtClean="0"/>
                  <a:t>a </a:t>
                </a:r>
                <a:r>
                  <a:rPr lang="en-US" sz="2200" dirty="0" smtClean="0"/>
                  <a:t>− 7) =</a:t>
                </a:r>
              </a:p>
              <a:p>
                <a:pPr marL="457200" indent="-457200">
                  <a:buFont typeface="+mj-lt"/>
                  <a:buAutoNum type="alphaLcParenR"/>
                </a:pPr>
                <a:r>
                  <a:rPr lang="en-US" sz="2200" dirty="0" smtClean="0"/>
                  <a:t>-(2</a:t>
                </a:r>
                <a14:m>
                  <m:oMath xmlns:m="http://schemas.openxmlformats.org/officeDocument/2006/math">
                    <m:r>
                      <a:rPr lang="en-US" sz="2400" b="0" i="1">
                        <a:latin typeface="Cambria Math"/>
                      </a:rPr>
                      <m:t>𝑥</m:t>
                    </m:r>
                    <m:r>
                      <a:rPr lang="en-US" sz="2400" b="1" i="1">
                        <a:latin typeface="Cambria Math"/>
                      </a:rPr>
                      <m:t> </m:t>
                    </m:r>
                  </m:oMath>
                </a14:m>
                <a:r>
                  <a:rPr lang="en-US" sz="2200" i="1" dirty="0" smtClean="0"/>
                  <a:t> </a:t>
                </a:r>
                <a:r>
                  <a:rPr lang="en-US" sz="2200" dirty="0" smtClean="0"/>
                  <a:t>+ </a:t>
                </a:r>
                <a14:m>
                  <m:oMath xmlns:m="http://schemas.openxmlformats.org/officeDocument/2006/math">
                    <m:r>
                      <a:rPr lang="en-US" sz="2200" i="1" dirty="0" smtClean="0">
                        <a:latin typeface="Cambria Math"/>
                      </a:rPr>
                      <m:t>𝑦</m:t>
                    </m:r>
                  </m:oMath>
                </a14:m>
                <a:r>
                  <a:rPr lang="en-US" sz="2200" dirty="0" smtClean="0"/>
                  <a:t>) =</a:t>
                </a:r>
              </a:p>
              <a:p>
                <a:pPr marL="457200" indent="-457200">
                  <a:buFont typeface="+mj-lt"/>
                  <a:buAutoNum type="alphaLcParenR"/>
                </a:pPr>
                <a:r>
                  <a:rPr lang="en-US" sz="2200" i="1" dirty="0" smtClean="0"/>
                  <a:t>a</a:t>
                </a:r>
                <a:r>
                  <a:rPr lang="en-US" sz="2200" dirty="0" smtClean="0"/>
                  <a:t>(2</a:t>
                </a:r>
                <a:r>
                  <a:rPr lang="en-US" sz="2200" i="1" dirty="0" smtClean="0"/>
                  <a:t>a </a:t>
                </a:r>
                <a:r>
                  <a:rPr lang="en-US" sz="2200" dirty="0" smtClean="0"/>
                  <a:t>+ </a:t>
                </a:r>
                <a:r>
                  <a:rPr lang="en-US" sz="2200" i="1" dirty="0" smtClean="0"/>
                  <a:t>b</a:t>
                </a:r>
                <a:r>
                  <a:rPr lang="en-US" sz="2200" dirty="0" smtClean="0"/>
                  <a:t>) =</a:t>
                </a:r>
              </a:p>
              <a:p>
                <a:pPr marL="457200" indent="-457200">
                  <a:buFont typeface="+mj-lt"/>
                  <a:buAutoNum type="alphaLcParenR"/>
                </a:pPr>
                <a:endParaRPr lang="en-US" sz="2200" dirty="0"/>
              </a:p>
            </p:txBody>
          </p:sp>
        </mc:Choice>
        <mc:Fallback>
          <p:sp>
            <p:nvSpPr>
              <p:cNvPr id="21" name="Rectangle 2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07713" y="4349248"/>
                <a:ext cx="3473152" cy="1477328"/>
              </a:xfrm>
              <a:prstGeom prst="rect">
                <a:avLst/>
              </a:prstGeom>
              <a:blipFill rotWithShape="1">
                <a:blip r:embed="rId5"/>
                <a:stretch>
                  <a:fillRect l="-2109" t="-2058"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" name="Rectangle 21"/>
          <p:cNvSpPr/>
          <p:nvPr/>
        </p:nvSpPr>
        <p:spPr>
          <a:xfrm>
            <a:off x="378768" y="3501008"/>
            <a:ext cx="1502334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i="1" dirty="0" err="1"/>
              <a:t>Uitwerking</a:t>
            </a:r>
            <a:endParaRPr lang="en-US" sz="2200" dirty="0"/>
          </a:p>
        </p:txBody>
      </p:sp>
      <p:sp>
        <p:nvSpPr>
          <p:cNvPr id="23" name="Rectangle 22"/>
          <p:cNvSpPr/>
          <p:nvPr/>
        </p:nvSpPr>
        <p:spPr>
          <a:xfrm>
            <a:off x="3952275" y="4349248"/>
            <a:ext cx="813043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dirty="0" smtClean="0"/>
              <a:t>10</a:t>
            </a:r>
            <a:r>
              <a:rPr lang="en-US" sz="2200" i="1" dirty="0" smtClean="0"/>
              <a:t>ab</a:t>
            </a:r>
            <a:endParaRPr lang="en-US" sz="2200" dirty="0"/>
          </a:p>
        </p:txBody>
      </p:sp>
      <p:sp>
        <p:nvSpPr>
          <p:cNvPr id="24" name="Rectangle 23"/>
          <p:cNvSpPr/>
          <p:nvPr/>
        </p:nvSpPr>
        <p:spPr>
          <a:xfrm>
            <a:off x="4752515" y="4349247"/>
            <a:ext cx="899605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dirty="0" smtClean="0"/>
              <a:t>− 14</a:t>
            </a:r>
            <a:r>
              <a:rPr lang="en-US" sz="2200" i="1" dirty="0" smtClean="0"/>
              <a:t>b</a:t>
            </a:r>
            <a:endParaRPr lang="en-US" sz="22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7" name="Rectangle 26"/>
              <p:cNvSpPr/>
              <p:nvPr/>
            </p:nvSpPr>
            <p:spPr>
              <a:xfrm>
                <a:off x="3714360" y="4656315"/>
                <a:ext cx="681597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200" dirty="0" smtClean="0"/>
                  <a:t>-2</a:t>
                </a:r>
                <a14:m>
                  <m:oMath xmlns:m="http://schemas.openxmlformats.org/officeDocument/2006/math">
                    <m:r>
                      <a:rPr lang="en-US" sz="2400" b="0" i="1">
                        <a:latin typeface="Cambria Math"/>
                      </a:rPr>
                      <m:t>𝑥</m:t>
                    </m:r>
                    <m:r>
                      <a:rPr lang="en-US" sz="2400" b="1" i="1">
                        <a:latin typeface="Cambria Math"/>
                      </a:rPr>
                      <m:t> </m:t>
                    </m:r>
                  </m:oMath>
                </a14:m>
                <a:endParaRPr lang="en-US" sz="2200" dirty="0"/>
              </a:p>
            </p:txBody>
          </p:sp>
        </mc:Choice>
        <mc:Fallback>
          <p:sp>
            <p:nvSpPr>
              <p:cNvPr id="27" name="Rectangle 2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14360" y="4656315"/>
                <a:ext cx="681597" cy="461665"/>
              </a:xfrm>
              <a:prstGeom prst="rect">
                <a:avLst/>
              </a:prstGeom>
              <a:blipFill rotWithShape="1">
                <a:blip r:embed="rId6"/>
                <a:stretch>
                  <a:fillRect l="-10714" t="-1316" b="-25000"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8" name="Rectangle 27"/>
              <p:cNvSpPr/>
              <p:nvPr/>
            </p:nvSpPr>
            <p:spPr>
              <a:xfrm>
                <a:off x="4267834" y="4656314"/>
                <a:ext cx="590226" cy="43088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200" dirty="0" smtClean="0"/>
                  <a:t>− </a:t>
                </a:r>
                <a14:m>
                  <m:oMath xmlns:m="http://schemas.openxmlformats.org/officeDocument/2006/math">
                    <m:r>
                      <a:rPr lang="en-US" sz="2200" i="1" dirty="0" smtClean="0">
                        <a:latin typeface="Cambria Math"/>
                      </a:rPr>
                      <m:t>𝑦</m:t>
                    </m:r>
                  </m:oMath>
                </a14:m>
                <a:endParaRPr lang="en-US" sz="2200" i="1" dirty="0"/>
              </a:p>
            </p:txBody>
          </p:sp>
        </mc:Choice>
        <mc:Fallback>
          <p:sp>
            <p:nvSpPr>
              <p:cNvPr id="28" name="Rectangle 2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67834" y="4656314"/>
                <a:ext cx="590226" cy="430887"/>
              </a:xfrm>
              <a:prstGeom prst="rect">
                <a:avLst/>
              </a:prstGeom>
              <a:blipFill rotWithShape="1">
                <a:blip r:embed="rId7"/>
                <a:stretch>
                  <a:fillRect l="-12371" t="-7042" r="-1031" b="-28169"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1" name="Rectangle 30"/>
          <p:cNvSpPr/>
          <p:nvPr/>
        </p:nvSpPr>
        <p:spPr>
          <a:xfrm>
            <a:off x="3781985" y="5020558"/>
            <a:ext cx="603050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sz="2200" dirty="0" smtClean="0"/>
              <a:t>2</a:t>
            </a:r>
            <a:r>
              <a:rPr lang="nl-NL" sz="2200" i="1" dirty="0" smtClean="0"/>
              <a:t>a</a:t>
            </a:r>
            <a:r>
              <a:rPr lang="nl-NL" sz="2200" baseline="30000" dirty="0" smtClean="0"/>
              <a:t>2</a:t>
            </a:r>
            <a:endParaRPr lang="en-US" sz="2200" dirty="0"/>
          </a:p>
        </p:txBody>
      </p:sp>
      <p:sp>
        <p:nvSpPr>
          <p:cNvPr id="32" name="Rectangle 31"/>
          <p:cNvSpPr/>
          <p:nvPr/>
        </p:nvSpPr>
        <p:spPr>
          <a:xfrm>
            <a:off x="4299478" y="5020557"/>
            <a:ext cx="742511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dirty="0" smtClean="0"/>
              <a:t>+ </a:t>
            </a:r>
            <a:r>
              <a:rPr lang="en-US" sz="2200" i="1" dirty="0" err="1" smtClean="0"/>
              <a:t>ab</a:t>
            </a:r>
            <a:endParaRPr lang="en-US" sz="2200" i="1" dirty="0"/>
          </a:p>
        </p:txBody>
      </p:sp>
      <p:sp>
        <p:nvSpPr>
          <p:cNvPr id="38" name="Einde presentatie icoon"/>
          <p:cNvSpPr/>
          <p:nvPr/>
        </p:nvSpPr>
        <p:spPr>
          <a:xfrm>
            <a:off x="8604788" y="6359512"/>
            <a:ext cx="288000" cy="288032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5" name="Rectangle 24"/>
          <p:cNvSpPr/>
          <p:nvPr/>
        </p:nvSpPr>
        <p:spPr>
          <a:xfrm>
            <a:off x="7449642" y="156804"/>
            <a:ext cx="1205779" cy="769441"/>
          </a:xfrm>
          <a:prstGeom prst="rect">
            <a:avLst/>
          </a:prstGeom>
          <a:ln>
            <a:solidFill>
              <a:srgbClr val="D60093"/>
            </a:solidFill>
          </a:ln>
        </p:spPr>
        <p:txBody>
          <a:bodyPr wrap="none">
            <a:spAutoFit/>
          </a:bodyPr>
          <a:lstStyle/>
          <a:p>
            <a:r>
              <a:rPr lang="nl-NL" sz="2200" b="1" dirty="0" smtClean="0">
                <a:solidFill>
                  <a:srgbClr val="D60093"/>
                </a:solidFill>
                <a:latin typeface="Eurostile"/>
              </a:rPr>
              <a:t>Theorie</a:t>
            </a:r>
          </a:p>
          <a:p>
            <a:r>
              <a:rPr lang="nl-NL" sz="2200" b="1" dirty="0" smtClean="0">
                <a:solidFill>
                  <a:srgbClr val="D60093"/>
                </a:solidFill>
                <a:latin typeface="Eurostile"/>
              </a:rPr>
              <a:t>HAVO</a:t>
            </a:r>
            <a:endParaRPr lang="nl-NL" sz="2200" dirty="0"/>
          </a:p>
        </p:txBody>
      </p:sp>
      <p:sp>
        <p:nvSpPr>
          <p:cNvPr id="26" name="Freeform 25"/>
          <p:cNvSpPr/>
          <p:nvPr/>
        </p:nvSpPr>
        <p:spPr>
          <a:xfrm>
            <a:off x="2540109" y="4741624"/>
            <a:ext cx="278824" cy="130132"/>
          </a:xfrm>
          <a:custGeom>
            <a:avLst/>
            <a:gdLst>
              <a:gd name="connsiteX0" fmla="*/ 0 w 241300"/>
              <a:gd name="connsiteY0" fmla="*/ 0 h 114331"/>
              <a:gd name="connsiteX1" fmla="*/ 114300 w 241300"/>
              <a:gd name="connsiteY1" fmla="*/ 114300 h 114331"/>
              <a:gd name="connsiteX2" fmla="*/ 241300 w 241300"/>
              <a:gd name="connsiteY2" fmla="*/ 12700 h 1143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41300" h="114331">
                <a:moveTo>
                  <a:pt x="0" y="0"/>
                </a:moveTo>
                <a:cubicBezTo>
                  <a:pt x="37041" y="56091"/>
                  <a:pt x="74083" y="112183"/>
                  <a:pt x="114300" y="114300"/>
                </a:cubicBezTo>
                <a:cubicBezTo>
                  <a:pt x="154517" y="116417"/>
                  <a:pt x="241300" y="12700"/>
                  <a:pt x="241300" y="12700"/>
                </a:cubicBezTo>
              </a:path>
            </a:pathLst>
          </a:cu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Freeform 28"/>
          <p:cNvSpPr/>
          <p:nvPr/>
        </p:nvSpPr>
        <p:spPr>
          <a:xfrm>
            <a:off x="2527408" y="4738535"/>
            <a:ext cx="917451" cy="272922"/>
          </a:xfrm>
          <a:custGeom>
            <a:avLst/>
            <a:gdLst>
              <a:gd name="connsiteX0" fmla="*/ 0 w 736600"/>
              <a:gd name="connsiteY0" fmla="*/ 0 h 279400"/>
              <a:gd name="connsiteX1" fmla="*/ 279400 w 736600"/>
              <a:gd name="connsiteY1" fmla="*/ 279400 h 279400"/>
              <a:gd name="connsiteX2" fmla="*/ 736600 w 736600"/>
              <a:gd name="connsiteY2" fmla="*/ 0 h 279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36600" h="279400">
                <a:moveTo>
                  <a:pt x="0" y="0"/>
                </a:moveTo>
                <a:cubicBezTo>
                  <a:pt x="78316" y="139700"/>
                  <a:pt x="156633" y="279400"/>
                  <a:pt x="279400" y="279400"/>
                </a:cubicBezTo>
                <a:cubicBezTo>
                  <a:pt x="402167" y="279400"/>
                  <a:pt x="658283" y="44450"/>
                  <a:pt x="736600" y="0"/>
                </a:cubicBezTo>
              </a:path>
            </a:pathLst>
          </a:cu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Freeform 29"/>
          <p:cNvSpPr/>
          <p:nvPr/>
        </p:nvSpPr>
        <p:spPr>
          <a:xfrm>
            <a:off x="2386360" y="5058412"/>
            <a:ext cx="266869" cy="101080"/>
          </a:xfrm>
          <a:custGeom>
            <a:avLst/>
            <a:gdLst>
              <a:gd name="connsiteX0" fmla="*/ 0 w 241300"/>
              <a:gd name="connsiteY0" fmla="*/ 0 h 114331"/>
              <a:gd name="connsiteX1" fmla="*/ 114300 w 241300"/>
              <a:gd name="connsiteY1" fmla="*/ 114300 h 114331"/>
              <a:gd name="connsiteX2" fmla="*/ 241300 w 241300"/>
              <a:gd name="connsiteY2" fmla="*/ 12700 h 1143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41300" h="114331">
                <a:moveTo>
                  <a:pt x="0" y="0"/>
                </a:moveTo>
                <a:cubicBezTo>
                  <a:pt x="37041" y="56091"/>
                  <a:pt x="74083" y="112183"/>
                  <a:pt x="114300" y="114300"/>
                </a:cubicBezTo>
                <a:cubicBezTo>
                  <a:pt x="154517" y="116417"/>
                  <a:pt x="241300" y="12700"/>
                  <a:pt x="241300" y="12700"/>
                </a:cubicBezTo>
              </a:path>
            </a:pathLst>
          </a:cu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Freeform 33"/>
          <p:cNvSpPr/>
          <p:nvPr/>
        </p:nvSpPr>
        <p:spPr>
          <a:xfrm>
            <a:off x="2385896" y="5072523"/>
            <a:ext cx="806737" cy="226670"/>
          </a:xfrm>
          <a:custGeom>
            <a:avLst/>
            <a:gdLst>
              <a:gd name="connsiteX0" fmla="*/ 0 w 736600"/>
              <a:gd name="connsiteY0" fmla="*/ 0 h 279400"/>
              <a:gd name="connsiteX1" fmla="*/ 279400 w 736600"/>
              <a:gd name="connsiteY1" fmla="*/ 279400 h 279400"/>
              <a:gd name="connsiteX2" fmla="*/ 736600 w 736600"/>
              <a:gd name="connsiteY2" fmla="*/ 0 h 279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36600" h="279400">
                <a:moveTo>
                  <a:pt x="0" y="0"/>
                </a:moveTo>
                <a:cubicBezTo>
                  <a:pt x="78316" y="139700"/>
                  <a:pt x="156633" y="279400"/>
                  <a:pt x="279400" y="279400"/>
                </a:cubicBezTo>
                <a:cubicBezTo>
                  <a:pt x="402167" y="279400"/>
                  <a:pt x="658283" y="44450"/>
                  <a:pt x="736600" y="0"/>
                </a:cubicBezTo>
              </a:path>
            </a:pathLst>
          </a:cu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Freeform 38"/>
          <p:cNvSpPr/>
          <p:nvPr/>
        </p:nvSpPr>
        <p:spPr>
          <a:xfrm>
            <a:off x="2490839" y="5376258"/>
            <a:ext cx="266869" cy="101080"/>
          </a:xfrm>
          <a:custGeom>
            <a:avLst/>
            <a:gdLst>
              <a:gd name="connsiteX0" fmla="*/ 0 w 241300"/>
              <a:gd name="connsiteY0" fmla="*/ 0 h 114331"/>
              <a:gd name="connsiteX1" fmla="*/ 114300 w 241300"/>
              <a:gd name="connsiteY1" fmla="*/ 114300 h 114331"/>
              <a:gd name="connsiteX2" fmla="*/ 241300 w 241300"/>
              <a:gd name="connsiteY2" fmla="*/ 12700 h 1143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41300" h="114331">
                <a:moveTo>
                  <a:pt x="0" y="0"/>
                </a:moveTo>
                <a:cubicBezTo>
                  <a:pt x="37041" y="56091"/>
                  <a:pt x="74083" y="112183"/>
                  <a:pt x="114300" y="114300"/>
                </a:cubicBezTo>
                <a:cubicBezTo>
                  <a:pt x="154517" y="116417"/>
                  <a:pt x="241300" y="12700"/>
                  <a:pt x="241300" y="12700"/>
                </a:cubicBezTo>
              </a:path>
            </a:pathLst>
          </a:cu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Freeform 39"/>
          <p:cNvSpPr/>
          <p:nvPr/>
        </p:nvSpPr>
        <p:spPr>
          <a:xfrm>
            <a:off x="2478138" y="5390369"/>
            <a:ext cx="806737" cy="226670"/>
          </a:xfrm>
          <a:custGeom>
            <a:avLst/>
            <a:gdLst>
              <a:gd name="connsiteX0" fmla="*/ 0 w 736600"/>
              <a:gd name="connsiteY0" fmla="*/ 0 h 279400"/>
              <a:gd name="connsiteX1" fmla="*/ 279400 w 736600"/>
              <a:gd name="connsiteY1" fmla="*/ 279400 h 279400"/>
              <a:gd name="connsiteX2" fmla="*/ 736600 w 736600"/>
              <a:gd name="connsiteY2" fmla="*/ 0 h 279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36600" h="279400">
                <a:moveTo>
                  <a:pt x="0" y="0"/>
                </a:moveTo>
                <a:cubicBezTo>
                  <a:pt x="78316" y="139700"/>
                  <a:pt x="156633" y="279400"/>
                  <a:pt x="279400" y="279400"/>
                </a:cubicBezTo>
                <a:cubicBezTo>
                  <a:pt x="402167" y="279400"/>
                  <a:pt x="658283" y="44450"/>
                  <a:pt x="736600" y="0"/>
                </a:cubicBezTo>
              </a:path>
            </a:pathLst>
          </a:cu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5" name="Animatie icoon"/>
          <p:cNvGrpSpPr>
            <a:grpSpLocks noChangeAspect="1"/>
          </p:cNvGrpSpPr>
          <p:nvPr/>
        </p:nvGrpSpPr>
        <p:grpSpPr>
          <a:xfrm>
            <a:off x="8525000" y="6309320"/>
            <a:ext cx="440378" cy="360000"/>
            <a:chOff x="5076056" y="174576"/>
            <a:chExt cx="3276364" cy="2678360"/>
          </a:xfrm>
        </p:grpSpPr>
        <p:sp>
          <p:nvSpPr>
            <p:cNvPr id="46" name="Rectangle 45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47" name="Isosceles Triangle 46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48" name="Oval 47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49" name="Oval 48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378768" y="1182224"/>
            <a:ext cx="117371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i="1" dirty="0" smtClean="0"/>
              <a:t>Opgave</a:t>
            </a:r>
            <a:endParaRPr lang="nl-NL" sz="2200" i="1" dirty="0"/>
          </a:p>
        </p:txBody>
      </p:sp>
      <p:sp>
        <p:nvSpPr>
          <p:cNvPr id="43" name="Oval 47"/>
          <p:cNvSpPr>
            <a:spLocks noChangeAspect="1"/>
          </p:cNvSpPr>
          <p:nvPr/>
        </p:nvSpPr>
        <p:spPr>
          <a:xfrm>
            <a:off x="1023984" y="5157192"/>
            <a:ext cx="288000" cy="302583"/>
          </a:xfrm>
          <a:prstGeom prst="ellipse">
            <a:avLst/>
          </a:prstGeom>
          <a:gradFill flip="none" rotWithShape="1">
            <a:gsLst>
              <a:gs pos="95000">
                <a:schemeClr val="bg2">
                  <a:lumMod val="90000"/>
                </a:schemeClr>
              </a:gs>
              <a:gs pos="8000">
                <a:schemeClr val="bg2">
                  <a:lumMod val="36000"/>
                </a:schemeClr>
              </a:gs>
              <a:gs pos="0">
                <a:schemeClr val="bg1"/>
              </a:gs>
            </a:gsLst>
            <a:lin ang="27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44" name="Oval 47"/>
          <p:cNvSpPr>
            <a:spLocks noChangeAspect="1"/>
          </p:cNvSpPr>
          <p:nvPr/>
        </p:nvSpPr>
        <p:spPr>
          <a:xfrm>
            <a:off x="1023984" y="4494569"/>
            <a:ext cx="288000" cy="302583"/>
          </a:xfrm>
          <a:prstGeom prst="ellipse">
            <a:avLst/>
          </a:prstGeom>
          <a:gradFill flip="none" rotWithShape="1">
            <a:gsLst>
              <a:gs pos="95000">
                <a:schemeClr val="bg2">
                  <a:lumMod val="90000"/>
                </a:schemeClr>
              </a:gs>
              <a:gs pos="8000">
                <a:schemeClr val="bg2">
                  <a:lumMod val="36000"/>
                </a:schemeClr>
              </a:gs>
              <a:gs pos="0">
                <a:schemeClr val="bg1"/>
              </a:gs>
            </a:gsLst>
            <a:lin ang="27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4" name="TextBox 3"/>
          <p:cNvSpPr txBox="1"/>
          <p:nvPr/>
        </p:nvSpPr>
        <p:spPr>
          <a:xfrm>
            <a:off x="1807713" y="5058412"/>
            <a:ext cx="420308" cy="430887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nl-NL" sz="2200" dirty="0" smtClean="0"/>
              <a:t>c)</a:t>
            </a:r>
            <a:endParaRPr lang="nl-NL" sz="2200" dirty="0"/>
          </a:p>
        </p:txBody>
      </p:sp>
    </p:spTree>
    <p:extLst>
      <p:ext uri="{BB962C8B-B14F-4D97-AF65-F5344CB8AC3E}">
        <p14:creationId xmlns:p14="http://schemas.microsoft.com/office/powerpoint/2010/main" val="1638215744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000"/>
                            </p:stCondLst>
                            <p:childTnLst>
                              <p:par>
                                <p:cTn id="4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000"/>
                            </p:stCondLst>
                            <p:childTnLst>
                              <p:par>
                                <p:cTn id="48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000"/>
                            </p:stCondLst>
                            <p:childTnLst>
                              <p:par>
                                <p:cTn id="51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500"/>
                            </p:stCondLst>
                            <p:childTnLst>
                              <p:par>
                                <p:cTn id="7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500"/>
                            </p:stCondLst>
                            <p:childTnLst>
                              <p:par>
                                <p:cTn id="74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1000"/>
                            </p:stCondLst>
                            <p:childTnLst>
                              <p:par>
                                <p:cTn id="8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1000"/>
                            </p:stCondLst>
                            <p:childTnLst>
                              <p:par>
                                <p:cTn id="88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1000"/>
                            </p:stCondLst>
                            <p:childTnLst>
                              <p:par>
                                <p:cTn id="91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500"/>
                            </p:stCondLst>
                            <p:childTnLst>
                              <p:par>
                                <p:cTn id="1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500"/>
                            </p:stCondLst>
                            <p:childTnLst>
                              <p:par>
                                <p:cTn id="117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6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>
                            <p:stCondLst>
                              <p:cond delay="1000"/>
                            </p:stCondLst>
                            <p:childTnLst>
                              <p:par>
                                <p:cTn id="12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>
                            <p:stCondLst>
                              <p:cond delay="1000"/>
                            </p:stCondLst>
                            <p:childTnLst>
                              <p:par>
                                <p:cTn id="131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>
                            <p:stCondLst>
                              <p:cond delay="1000"/>
                            </p:stCondLst>
                            <p:childTnLst>
                              <p:par>
                                <p:cTn id="134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8" fill="hold">
                            <p:stCondLst>
                              <p:cond delay="1000"/>
                            </p:stCondLst>
                            <p:childTnLst>
                              <p:par>
                                <p:cTn id="13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>
                            <p:stCondLst>
                              <p:cond delay="1000"/>
                            </p:stCondLst>
                            <p:childTnLst>
                              <p:par>
                                <p:cTn id="14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20" grpId="0" uiExpand="1" build="p" bldLvl="4"/>
      <p:bldP spid="21" grpId="0" uiExpand="1" build="p" bldLvl="4"/>
      <p:bldP spid="22" grpId="0"/>
      <p:bldP spid="23" grpId="0" uiExpand="1"/>
      <p:bldP spid="24" grpId="0" uiExpand="1"/>
      <p:bldP spid="27" grpId="0" uiExpand="1"/>
      <p:bldP spid="28" grpId="0" uiExpand="1"/>
      <p:bldP spid="31" grpId="0" uiExpand="1"/>
      <p:bldP spid="32" grpId="0" uiExpand="1"/>
      <p:bldP spid="38" grpId="0" animBg="1"/>
      <p:bldP spid="26" grpId="0" animBg="1"/>
      <p:bldP spid="26" grpId="1" animBg="1"/>
      <p:bldP spid="29" grpId="0" animBg="1"/>
      <p:bldP spid="29" grpId="1" animBg="1"/>
      <p:bldP spid="30" grpId="0" animBg="1"/>
      <p:bldP spid="30" grpId="1" animBg="1"/>
      <p:bldP spid="34" grpId="0" animBg="1"/>
      <p:bldP spid="34" grpId="1" animBg="1"/>
      <p:bldP spid="39" grpId="0" animBg="1"/>
      <p:bldP spid="39" grpId="1" animBg="1"/>
      <p:bldP spid="40" grpId="0" animBg="1"/>
      <p:bldP spid="40" grpId="1" animBg="1"/>
      <p:bldP spid="43" grpId="0" animBg="1"/>
      <p:bldP spid="44" grpId="0" animBg="1"/>
      <p:bldP spid="4" grpId="0" animBg="1"/>
    </p:bldLst>
  </p:timing>
</p:sld>
</file>

<file path=ppt/theme/theme1.xml><?xml version="1.0" encoding="utf-8"?>
<a:theme xmlns:a="http://schemas.openxmlformats.org/drawingml/2006/main" name="TheorieTemplateMacroWatermark">
  <a:themeElements>
    <a:clrScheme name="Standaardontwerp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ardontwerp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>
          <a:solidFill>
            <a:srgbClr val="00B050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5400">
          <a:solidFill>
            <a:schemeClr val="tx1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z="2400" dirty="0"/>
        </a:defPPr>
      </a:lstStyle>
    </a:txDef>
  </a:objectDefaults>
  <a:extraClrSchemeLst>
    <a:extraClrScheme>
      <a:clrScheme name="Standaardontwerp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171</Words>
  <Application>Microsoft Office PowerPoint</Application>
  <PresentationFormat>On-screen Show (4:3)</PresentationFormat>
  <Paragraphs>62</Paragraphs>
  <Slides>3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TheorieTemplateMacroWatermark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Noordhoff</dc:creator>
  <cp:lastModifiedBy>Nijbroek, Tom</cp:lastModifiedBy>
  <cp:revision>30</cp:revision>
  <dcterms:created xsi:type="dcterms:W3CDTF">2014-05-20T10:15:19Z</dcterms:created>
  <dcterms:modified xsi:type="dcterms:W3CDTF">2014-09-17T09:01:01Z</dcterms:modified>
</cp:coreProperties>
</file>